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细节理解题。根据第一段中的</a:t>
            </a:r>
            <a:r>
              <a:rPr lang="en-US" altLang="zh-CN" b="1">
                <a:solidFill>
                  <a:srgbClr val="FF0000"/>
                </a:solidFill>
                <a:cs typeface="Times New Roman"/>
              </a:rPr>
              <a:t>“It began during the Western Han Dynasty and has been a bridge between East and West for over 2</a:t>
            </a:r>
            <a:r>
              <a:rPr lang="zh-CN" altLang="zh-CN" b="1">
                <a:solidFill>
                  <a:srgbClr val="FF0000"/>
                </a:solidFill>
                <a:cs typeface="Times New Roman"/>
              </a:rPr>
              <a:t>，</a:t>
            </a:r>
            <a:r>
              <a:rPr lang="en-US" altLang="zh-CN" b="1">
                <a:solidFill>
                  <a:srgbClr val="FF0000"/>
                </a:solidFill>
                <a:cs typeface="Times New Roman"/>
              </a:rPr>
              <a:t>000 years.”</a:t>
            </a:r>
            <a:r>
              <a:rPr lang="zh-CN" altLang="zh-CN" b="1">
                <a:solidFill>
                  <a:srgbClr val="FF0000"/>
                </a:solidFill>
                <a:cs typeface="Times New Roman"/>
              </a:rPr>
              <a:t>可知，丝绸之路始于西汉时期。故选</a:t>
            </a:r>
            <a:r>
              <a:rPr lang="en-US" altLang="zh-CN" b="1">
                <a:solidFill>
                  <a:srgbClr val="FF0000"/>
                </a:solidFill>
                <a:cs typeface="Times New Roman"/>
              </a:rPr>
              <a:t>C</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788044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973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was it named the Silk Road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Chinese silk was carried along this road.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Chinese silk was produced along this road.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things were traded from market to market along this road.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Because the ancient traders bought and sold things along this road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17129" y="919111"/>
            <a:ext cx="518091" cy="646331"/>
          </a:xfrm>
          <a:prstGeom prst="rect">
            <a:avLst/>
          </a:prstGeom>
          <a:noFill/>
        </p:spPr>
        <p:txBody>
          <a:bodyPr wrap="none" rtlCol="0">
            <a:spAutoFit/>
          </a:bodyPr>
          <a:lstStyle/>
          <a:p>
            <a:pPr algn="ctr"/>
            <a:r>
              <a:rPr lang="en-US" altLang="zh-CN" sz="3600" smtClean="0"/>
              <a:t>A</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40811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细节理解题。根据第三段中的</a:t>
            </a:r>
            <a:r>
              <a:rPr lang="en-US" altLang="zh-CN" b="1">
                <a:solidFill>
                  <a:srgbClr val="FF0000"/>
                </a:solidFill>
                <a:cs typeface="Times New Roman"/>
              </a:rPr>
              <a:t>“The Silk Road got its name in the 19th century because Chinese silk used to be carried along this road.”</a:t>
            </a:r>
            <a:r>
              <a:rPr lang="zh-CN" altLang="zh-CN" b="1">
                <a:solidFill>
                  <a:srgbClr val="FF0000"/>
                </a:solidFill>
                <a:cs typeface="Times New Roman"/>
              </a:rPr>
              <a:t>可知，丝绸之路在</a:t>
            </a:r>
            <a:r>
              <a:rPr lang="en-US" altLang="zh-CN" b="1">
                <a:solidFill>
                  <a:srgbClr val="FF0000"/>
                </a:solidFill>
                <a:cs typeface="Times New Roman"/>
              </a:rPr>
              <a:t>19</a:t>
            </a:r>
            <a:r>
              <a:rPr lang="zh-CN" altLang="zh-CN" b="1">
                <a:solidFill>
                  <a:srgbClr val="FF0000"/>
                </a:solidFill>
                <a:cs typeface="Times New Roman"/>
              </a:rPr>
              <a:t>世纪得名，因为中国的丝绸曾经沿着这条路运输。故选</a:t>
            </a:r>
            <a:r>
              <a:rPr lang="en-US" altLang="zh-CN" b="1">
                <a:solidFill>
                  <a:srgbClr val="FF0000"/>
                </a:solidFill>
                <a:cs typeface="Times New Roman"/>
              </a:rPr>
              <a:t>A</a:t>
            </a:r>
            <a:r>
              <a:rPr lang="zh-CN" altLang="zh-CN" b="1">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1580493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85162"/>
          <a:stretch/>
        </p:blipFill>
        <p:spPr bwMode="auto">
          <a:xfrm>
            <a:off x="397729" y="835670"/>
            <a:ext cx="9225869" cy="94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74726" y="1423194"/>
            <a:ext cx="7509486" cy="467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383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478582" y="681867"/>
            <a:ext cx="11115417" cy="1539315"/>
          </a:xfrm>
          <a:prstGeom prst="rect">
            <a:avLst/>
          </a:prstGeom>
        </p:spPr>
      </p:pic>
      <p:sp>
        <p:nvSpPr>
          <p:cNvPr id="11" name="内容占位符 1"/>
          <p:cNvSpPr txBox="1">
            <a:spLocks/>
          </p:cNvSpPr>
          <p:nvPr/>
        </p:nvSpPr>
        <p:spPr bwMode="auto">
          <a:xfrm>
            <a:off x="360854" y="5419139"/>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河北保定清苑区期末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 11"/>
          <p:cNvPicPr>
            <a:picLocks noChangeAspect="1"/>
          </p:cNvPicPr>
          <p:nvPr/>
        </p:nvPicPr>
        <p:blipFill>
          <a:blip r:embed="rId3"/>
          <a:stretch>
            <a:fillRect/>
          </a:stretch>
        </p:blipFill>
        <p:spPr>
          <a:xfrm>
            <a:off x="550590" y="2260332"/>
            <a:ext cx="3024336" cy="790377"/>
          </a:xfrm>
          <a:prstGeom prst="rect">
            <a:avLst/>
          </a:prstGeom>
        </p:spPr>
      </p:pic>
      <p:sp>
        <p:nvSpPr>
          <p:cNvPr id="13" name="内容占位符 1"/>
          <p:cNvSpPr txBox="1">
            <a:spLocks/>
          </p:cNvSpPr>
          <p:nvPr/>
        </p:nvSpPr>
        <p:spPr bwMode="auto">
          <a:xfrm>
            <a:off x="360854" y="2211879"/>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a:t>
            </a:r>
            <a:r>
              <a:rPr lang="zh-CN" altLang="zh-CN">
                <a:solidFill>
                  <a:srgbClr val="000000"/>
                </a:solidFill>
                <a:ea typeface="楷体"/>
                <a:cs typeface="Times New Roman"/>
              </a:rPr>
              <a:t>是一篇说明文</a:t>
            </a:r>
            <a:r>
              <a:rPr lang="zh-CN" altLang="zh-CN">
                <a:solidFill>
                  <a:srgbClr val="000000"/>
                </a:solidFill>
                <a:cs typeface="Times New Roman"/>
              </a:rPr>
              <a:t>，</a:t>
            </a:r>
            <a:r>
              <a:rPr lang="zh-CN" altLang="zh-CN">
                <a:solidFill>
                  <a:srgbClr val="000000"/>
                </a:solidFill>
                <a:ea typeface="楷体"/>
                <a:cs typeface="Times New Roman"/>
              </a:rPr>
              <a:t>介绍了丝绸之路的历史、起点与终点、命名原因以及它在东西方文化交流中的重要作用。文章还提到了中国正在尝试建立</a:t>
            </a:r>
            <a:r>
              <a:rPr lang="en-US" altLang="zh-CN">
                <a:solidFill>
                  <a:srgbClr val="000000"/>
                </a:solidFill>
                <a:latin typeface="+mn-ea"/>
                <a:cs typeface="Times New Roman"/>
              </a:rPr>
              <a:t>“</a:t>
            </a:r>
            <a:r>
              <a:rPr lang="en-US" altLang="zh-CN">
                <a:solidFill>
                  <a:srgbClr val="000000"/>
                </a:solidFill>
                <a:cs typeface="Times New Roman"/>
              </a:rPr>
              <a:t>21</a:t>
            </a:r>
            <a:r>
              <a:rPr lang="zh-CN" altLang="zh-CN">
                <a:solidFill>
                  <a:srgbClr val="000000"/>
                </a:solidFill>
                <a:ea typeface="楷体"/>
                <a:cs typeface="Times New Roman"/>
              </a:rPr>
              <a:t>世纪海上丝绸之路</a:t>
            </a:r>
            <a:r>
              <a:rPr lang="en-US" altLang="zh-CN">
                <a:solidFill>
                  <a:srgbClr val="000000"/>
                </a:solidFill>
                <a:latin typeface="+mn-ea"/>
                <a:cs typeface="Times New Roman"/>
              </a:rPr>
              <a:t>”</a:t>
            </a:r>
            <a:r>
              <a:rPr lang="zh-CN" altLang="zh-CN">
                <a:solidFill>
                  <a:srgbClr val="000000"/>
                </a:solidFill>
                <a:cs typeface="Times New Roman"/>
              </a:rPr>
              <a:t>，</a:t>
            </a:r>
            <a:r>
              <a:rPr lang="zh-CN" altLang="zh-CN">
                <a:solidFill>
                  <a:srgbClr val="000000"/>
                </a:solidFill>
                <a:ea typeface="楷体"/>
                <a:cs typeface="Times New Roman"/>
              </a:rPr>
              <a:t>以推进</a:t>
            </a:r>
            <a:r>
              <a:rPr lang="en-US" altLang="zh-CN">
                <a:solidFill>
                  <a:srgbClr val="000000"/>
                </a:solidFill>
                <a:latin typeface="+mn-ea"/>
                <a:cs typeface="Times New Roman"/>
              </a:rPr>
              <a:t>“</a:t>
            </a:r>
            <a:r>
              <a:rPr lang="zh-CN" altLang="zh-CN">
                <a:solidFill>
                  <a:srgbClr val="000000"/>
                </a:solidFill>
                <a:ea typeface="楷体"/>
                <a:cs typeface="Times New Roman"/>
              </a:rPr>
              <a:t>一带一路</a:t>
            </a:r>
            <a:r>
              <a:rPr lang="en-US" altLang="zh-CN">
                <a:solidFill>
                  <a:srgbClr val="000000"/>
                </a:solidFill>
                <a:latin typeface="+mn-ea"/>
                <a:cs typeface="Times New Roman"/>
              </a:rPr>
              <a:t>”</a:t>
            </a:r>
            <a:r>
              <a:rPr lang="zh-CN" altLang="zh-CN">
                <a:solidFill>
                  <a:srgbClr val="000000"/>
                </a:solidFill>
                <a:ea typeface="楷体"/>
                <a:cs typeface="Times New Roman"/>
              </a:rPr>
              <a:t>倡议的构想。</a:t>
            </a:r>
            <a:endParaRPr lang="zh-CN" altLang="zh-CN" sz="900">
              <a:solidFill>
                <a:srgbClr val="000000"/>
              </a:solidFill>
              <a:cs typeface="Times New Roman"/>
            </a:endParaRPr>
          </a:p>
        </p:txBody>
      </p:sp>
    </p:spTree>
    <p:extLst>
      <p:ext uri="{BB962C8B-B14F-4D97-AF65-F5344CB8AC3E}">
        <p14:creationId xmlns:p14="http://schemas.microsoft.com/office/powerpoint/2010/main" val="309883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much do you know about the Silk Road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 historically important international trade route between China and the Mediterranean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地中海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began during the Western Han Dynasty and has been a bridge between East and West for over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8626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88369"/>
            <a:ext cx="11485848" cy="5871479"/>
          </a:xfrm>
        </p:spPr>
        <p:txBody>
          <a:bodyPr/>
          <a:lstStyle/>
          <a:p>
            <a:pPr marL="152400" indent="654050"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ancient road started from Chang’an</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Xi’an</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ended in Eastern Europe, near today’s Türkiye and the Mediterranean Sea. It was about 6</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kilometers long and went across one-fourth of the planet.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52400" indent="654050"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Silk Road got its name in the 19th century because Chinese silk used to be carried along this road. Silk, jade, ceramics and iron went west to Rome. And from the west came glass, gems and food like carrots</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826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80899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Silk Road was very important to both China and the rest of the world. It was more than an ancient international trade route. Besides trade, knowledge about arts, science and literature, as well as crafts and technologies was shared across the Silk Road. In this way, languages and cultures developed and influenced each other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88287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indent="71755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China is trying to build the “21st Century Marine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Silk Road”. With the help of APEC held in Beijing in November 2014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dream of One Belt One Road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“Silk Road Economic Belt” and “21st Century Marine Silk Road”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coming true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81844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1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Western Han Dynasty.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important international trade route.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Mediterranean.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 Silk Road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00722" y="937295"/>
            <a:ext cx="4608512" cy="572485"/>
          </a:xfrm>
          <a:prstGeom prst="rect">
            <a:avLst/>
          </a:prstGeom>
        </p:spPr>
      </p:pic>
      <p:sp>
        <p:nvSpPr>
          <p:cNvPr id="4" name="TextBox 3"/>
          <p:cNvSpPr txBox="1"/>
          <p:nvPr/>
        </p:nvSpPr>
        <p:spPr>
          <a:xfrm>
            <a:off x="1117129" y="919111"/>
            <a:ext cx="518091" cy="646331"/>
          </a:xfrm>
          <a:prstGeom prst="rect">
            <a:avLst/>
          </a:prstGeom>
          <a:noFill/>
        </p:spPr>
        <p:txBody>
          <a:bodyPr wrap="none" rtlCol="0">
            <a:spAutoFit/>
          </a:bodyPr>
          <a:lstStyle/>
          <a:p>
            <a:pPr algn="ctr"/>
            <a:r>
              <a:rPr lang="en-US" altLang="zh-CN" sz="3600" smtClean="0"/>
              <a:t>D</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90410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代词指代题。根据第一段中的</a:t>
            </a:r>
            <a:r>
              <a:rPr lang="en-US" altLang="zh-CN" b="1">
                <a:solidFill>
                  <a:srgbClr val="FF0000"/>
                </a:solidFill>
                <a:cs typeface="Times New Roman"/>
              </a:rPr>
              <a:t>“How much do you know about the Silk Road</a:t>
            </a:r>
            <a:r>
              <a:rPr lang="zh-CN" altLang="zh-CN" b="1">
                <a:solidFill>
                  <a:srgbClr val="FF0000"/>
                </a:solidFill>
                <a:cs typeface="Times New Roman"/>
              </a:rPr>
              <a:t>？</a:t>
            </a:r>
            <a:r>
              <a:rPr lang="en-US" altLang="zh-CN" b="1">
                <a:solidFill>
                  <a:srgbClr val="FF0000"/>
                </a:solidFill>
                <a:cs typeface="Times New Roman"/>
              </a:rPr>
              <a:t> It is a historically important international trade route between China and the Mediterranean</a:t>
            </a:r>
            <a:r>
              <a:rPr lang="zh-CN" altLang="zh-CN" b="1">
                <a:solidFill>
                  <a:srgbClr val="FF0000"/>
                </a:solidFill>
                <a:cs typeface="Times New Roman"/>
              </a:rPr>
              <a:t>（</a:t>
            </a:r>
            <a:r>
              <a:rPr lang="zh-CN" altLang="zh-CN" b="1">
                <a:solidFill>
                  <a:srgbClr val="FF0000"/>
                </a:solidFill>
                <a:ea typeface="楷体"/>
                <a:cs typeface="Times New Roman"/>
              </a:rPr>
              <a:t>地中海</a:t>
            </a:r>
            <a:r>
              <a:rPr lang="zh-CN" altLang="zh-CN" b="1">
                <a:solidFill>
                  <a:srgbClr val="FF0000"/>
                </a:solidFill>
                <a:cs typeface="Times New Roman"/>
              </a:rPr>
              <a:t>）</a:t>
            </a:r>
            <a:r>
              <a:rPr lang="en-US" altLang="zh-CN" b="1">
                <a:solidFill>
                  <a:srgbClr val="FF0000"/>
                </a:solidFill>
                <a:cs typeface="Times New Roman"/>
              </a:rPr>
              <a:t>.”</a:t>
            </a:r>
            <a:r>
              <a:rPr lang="zh-CN" altLang="zh-CN" b="1">
                <a:solidFill>
                  <a:srgbClr val="FF0000"/>
                </a:solidFill>
                <a:cs typeface="Times New Roman"/>
              </a:rPr>
              <a:t>可知，文章开头提到了丝绸之路，并指出它是一条历史上重要的国际贸易路线。因此，第一段中的</a:t>
            </a:r>
            <a:r>
              <a:rPr lang="en-US" altLang="zh-CN" b="1">
                <a:solidFill>
                  <a:srgbClr val="FF0000"/>
                </a:solidFill>
                <a:cs typeface="Times New Roman"/>
              </a:rPr>
              <a:t>“It”</a:t>
            </a:r>
            <a:r>
              <a:rPr lang="zh-CN" altLang="zh-CN" b="1">
                <a:solidFill>
                  <a:srgbClr val="FF0000"/>
                </a:solidFill>
                <a:cs typeface="Times New Roman"/>
              </a:rPr>
              <a:t>指代的是丝绸之路。故选</a:t>
            </a:r>
            <a:r>
              <a:rPr lang="en-US" altLang="zh-CN" b="1">
                <a:solidFill>
                  <a:srgbClr val="FF0000"/>
                </a:solidFill>
                <a:cs typeface="Times New Roman"/>
              </a:rPr>
              <a:t>D</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87180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the Silk Road begin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the 19th century.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 the 21st century.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During the Western Han Dynasty.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During the Eastern Han Dynasty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17129" y="919111"/>
            <a:ext cx="518091" cy="646331"/>
          </a:xfrm>
          <a:prstGeom prst="rect">
            <a:avLst/>
          </a:prstGeom>
          <a:noFill/>
        </p:spPr>
        <p:txBody>
          <a:bodyPr wrap="none" rtlCol="0">
            <a:spAutoFit/>
          </a:bodyPr>
          <a:lstStyle/>
          <a:p>
            <a:pPr algn="ctr"/>
            <a:r>
              <a:rPr lang="en-US" altLang="zh-CN" sz="3600" smtClean="0"/>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76405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468</Words>
  <Application>Microsoft Office PowerPoint</Application>
  <PresentationFormat>自定义</PresentationFormat>
  <Paragraphs>30</Paragraphs>
  <Slides>13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